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0" r:id="rId6"/>
    <p:sldId id="269" r:id="rId7"/>
    <p:sldId id="270" r:id="rId8"/>
    <p:sldId id="261" r:id="rId9"/>
    <p:sldId id="271" r:id="rId10"/>
    <p:sldId id="272" r:id="rId11"/>
    <p:sldId id="262" r:id="rId12"/>
    <p:sldId id="273" r:id="rId13"/>
    <p:sldId id="274" r:id="rId14"/>
    <p:sldId id="263" r:id="rId15"/>
    <p:sldId id="265" r:id="rId16"/>
    <p:sldId id="266" r:id="rId17"/>
    <p:sldId id="264" r:id="rId18"/>
    <p:sldId id="258" r:id="rId19"/>
    <p:sldId id="259"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66CC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50" d="100"/>
          <a:sy n="50" d="100"/>
        </p:scale>
        <p:origin x="1494"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F7DDDCE-65E5-4F24-9BCA-FAEC7D4924ED}" type="datetimeFigureOut">
              <a:rPr lang="en-AU" smtClean="0"/>
              <a:t>15/04/2020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298645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7DDDCE-65E5-4F24-9BCA-FAEC7D4924ED}" type="datetimeFigureOut">
              <a:rPr lang="en-AU" smtClean="0"/>
              <a:t>15/04/2020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331192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7DDDCE-65E5-4F24-9BCA-FAEC7D4924ED}" type="datetimeFigureOut">
              <a:rPr lang="en-AU" smtClean="0"/>
              <a:t>15/04/2020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38258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7DDDCE-65E5-4F24-9BCA-FAEC7D4924ED}" type="datetimeFigureOut">
              <a:rPr lang="en-AU" smtClean="0"/>
              <a:t>15/04/2020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24206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7DDDCE-65E5-4F24-9BCA-FAEC7D4924ED}" type="datetimeFigureOut">
              <a:rPr lang="en-AU" smtClean="0"/>
              <a:t>15/04/2020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354551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F7DDDCE-65E5-4F24-9BCA-FAEC7D4924ED}" type="datetimeFigureOut">
              <a:rPr lang="en-AU" smtClean="0"/>
              <a:t>15/04/2020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403122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F7DDDCE-65E5-4F24-9BCA-FAEC7D4924ED}" type="datetimeFigureOut">
              <a:rPr lang="en-AU" smtClean="0"/>
              <a:t>15/04/2020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173339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F7DDDCE-65E5-4F24-9BCA-FAEC7D4924ED}" type="datetimeFigureOut">
              <a:rPr lang="en-AU" smtClean="0"/>
              <a:t>15/04/2020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428045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DDDCE-65E5-4F24-9BCA-FAEC7D4924ED}" type="datetimeFigureOut">
              <a:rPr lang="en-AU" smtClean="0"/>
              <a:t>15/04/2020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225515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7DDDCE-65E5-4F24-9BCA-FAEC7D4924ED}" type="datetimeFigureOut">
              <a:rPr lang="en-AU" smtClean="0"/>
              <a:t>15/04/2020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198728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7DDDCE-65E5-4F24-9BCA-FAEC7D4924ED}" type="datetimeFigureOut">
              <a:rPr lang="en-AU" smtClean="0"/>
              <a:t>15/04/2020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175223-932B-4B38-AE46-46BAEE8C2799}" type="slidenum">
              <a:rPr lang="en-AU" smtClean="0"/>
              <a:t>‹#›</a:t>
            </a:fld>
            <a:endParaRPr lang="en-AU"/>
          </a:p>
        </p:txBody>
      </p:sp>
    </p:spTree>
    <p:extLst>
      <p:ext uri="{BB962C8B-B14F-4D97-AF65-F5344CB8AC3E}">
        <p14:creationId xmlns:p14="http://schemas.microsoft.com/office/powerpoint/2010/main" val="268424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DDDCE-65E5-4F24-9BCA-FAEC7D4924ED}" type="datetimeFigureOut">
              <a:rPr lang="en-AU" smtClean="0"/>
              <a:t>15/04/2020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75223-932B-4B38-AE46-46BAEE8C2799}" type="slidenum">
              <a:rPr lang="en-AU" smtClean="0"/>
              <a:t>‹#›</a:t>
            </a:fld>
            <a:endParaRPr lang="en-AU"/>
          </a:p>
        </p:txBody>
      </p:sp>
    </p:spTree>
    <p:extLst>
      <p:ext uri="{BB962C8B-B14F-4D97-AF65-F5344CB8AC3E}">
        <p14:creationId xmlns:p14="http://schemas.microsoft.com/office/powerpoint/2010/main" val="353499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audio" Target="../media/audio1.wav"/><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audio" Target="../media/audio1.wav"/><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audio" Target="../media/audio2.wav"/><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3.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8.jpeg"/><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audio" Target="../media/audio2.wav"/><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and Generosity: What is It and How Can My Business Achieve 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flipH="1">
            <a:off x="-31905" y="404949"/>
            <a:ext cx="7772399" cy="1631216"/>
          </a:xfrm>
          <a:prstGeom prst="rect">
            <a:avLst/>
          </a:prstGeom>
          <a:noFill/>
        </p:spPr>
        <p:txBody>
          <a:bodyPr wrap="square" rtlCol="0">
            <a:spAutoFit/>
          </a:bodyPr>
          <a:lstStyle/>
          <a:p>
            <a:pPr algn="ctr"/>
            <a:r>
              <a:rPr lang="en-AU" sz="10000" b="1" dirty="0" smtClean="0">
                <a:ln>
                  <a:solidFill>
                    <a:sysClr val="windowText" lastClr="000000"/>
                  </a:solidFill>
                </a:ln>
                <a:solidFill>
                  <a:srgbClr val="00B0F0"/>
                </a:solidFill>
                <a:latin typeface="Comic Sans MS" panose="030F0702030302020204" pitchFamily="66" charset="0"/>
              </a:rPr>
              <a:t>Generosity</a:t>
            </a:r>
            <a:endParaRPr lang="en-AU" sz="10000" b="1" dirty="0">
              <a:ln>
                <a:solidFill>
                  <a:sysClr val="windowText" lastClr="000000"/>
                </a:solidFill>
              </a:ln>
              <a:solidFill>
                <a:srgbClr val="00B0F0"/>
              </a:solidFill>
              <a:latin typeface="Comic Sans MS" panose="030F0702030302020204" pitchFamily="66" charset="0"/>
            </a:endParaRPr>
          </a:p>
        </p:txBody>
      </p:sp>
      <p:sp>
        <p:nvSpPr>
          <p:cNvPr id="6" name="TextBox 5"/>
          <p:cNvSpPr txBox="1"/>
          <p:nvPr/>
        </p:nvSpPr>
        <p:spPr>
          <a:xfrm>
            <a:off x="4383340" y="4781006"/>
            <a:ext cx="7236824" cy="1754326"/>
          </a:xfrm>
          <a:prstGeom prst="rect">
            <a:avLst/>
          </a:prstGeom>
          <a:noFill/>
        </p:spPr>
        <p:txBody>
          <a:bodyPr wrap="square" rtlCol="0">
            <a:spAutoFit/>
          </a:bodyPr>
          <a:lstStyle/>
          <a:p>
            <a:pPr algn="ctr"/>
            <a:r>
              <a:rPr lang="en-AU" sz="5400" b="1" dirty="0" smtClean="0">
                <a:latin typeface="Comic Sans MS" panose="030F0702030302020204" pitchFamily="66" charset="0"/>
              </a:rPr>
              <a:t>How can I be generous to others?</a:t>
            </a:r>
            <a:endParaRPr lang="en-AU" sz="5400" b="1" dirty="0">
              <a:latin typeface="Comic Sans MS" panose="030F0702030302020204" pitchFamily="66" charset="0"/>
            </a:endParaRPr>
          </a:p>
        </p:txBody>
      </p:sp>
    </p:spTree>
    <p:extLst>
      <p:ext uri="{BB962C8B-B14F-4D97-AF65-F5344CB8AC3E}">
        <p14:creationId xmlns:p14="http://schemas.microsoft.com/office/powerpoint/2010/main" val="2001407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01705" y="188259"/>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2302768" y="4168588"/>
            <a:ext cx="7630614" cy="2154436"/>
          </a:xfrm>
          <a:prstGeom prst="rect">
            <a:avLst/>
          </a:prstGeom>
          <a:noFill/>
        </p:spPr>
        <p:txBody>
          <a:bodyPr wrap="none" rtlCol="0">
            <a:spAutoFit/>
          </a:bodyPr>
          <a:lstStyle/>
          <a:p>
            <a:pPr algn="ctr"/>
            <a:r>
              <a:rPr lang="en-AU" sz="8000" b="1" dirty="0" smtClean="0">
                <a:ln>
                  <a:solidFill>
                    <a:sysClr val="windowText" lastClr="000000"/>
                  </a:solidFill>
                </a:ln>
                <a:solidFill>
                  <a:srgbClr val="FF0000"/>
                </a:solidFill>
                <a:latin typeface="Comic Sans MS" panose="030F0702030302020204" pitchFamily="66" charset="0"/>
              </a:rPr>
              <a:t>No</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NOT be generous!</a:t>
            </a:r>
            <a:endParaRPr lang="en-AU" sz="4000" b="1" dirty="0">
              <a:latin typeface="Comic Sans MS" panose="030F0702030302020204" pitchFamily="66" charset="0"/>
            </a:endParaRPr>
          </a:p>
        </p:txBody>
      </p:sp>
      <p:pic>
        <p:nvPicPr>
          <p:cNvPr id="4098" name="Picture 2" descr="Dislike Emoticon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126"/>
          <a:stretch/>
        </p:blipFill>
        <p:spPr bwMode="auto">
          <a:xfrm>
            <a:off x="3208057" y="572214"/>
            <a:ext cx="4806391" cy="37442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468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319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2686252" y="131262"/>
            <a:ext cx="6819496" cy="769441"/>
          </a:xfrm>
          <a:prstGeom prst="rect">
            <a:avLst/>
          </a:prstGeom>
          <a:noFill/>
        </p:spPr>
        <p:txBody>
          <a:bodyPr wrap="none" rtlCol="0">
            <a:spAutoFit/>
          </a:bodyPr>
          <a:lstStyle/>
          <a:p>
            <a:r>
              <a:rPr lang="en-AU" sz="4400" b="1" dirty="0" smtClean="0">
                <a:latin typeface="Comic Sans MS" panose="030F0702030302020204" pitchFamily="66" charset="0"/>
              </a:rPr>
              <a:t>How can I be generous?</a:t>
            </a:r>
            <a:endParaRPr lang="en-AU" sz="4400" b="1" dirty="0">
              <a:latin typeface="Comic Sans MS" panose="030F0702030302020204" pitchFamily="66" charset="0"/>
            </a:endParaRPr>
          </a:p>
        </p:txBody>
      </p:sp>
      <p:sp>
        <p:nvSpPr>
          <p:cNvPr id="7" name="TextBox 6"/>
          <p:cNvSpPr txBox="1"/>
          <p:nvPr/>
        </p:nvSpPr>
        <p:spPr>
          <a:xfrm>
            <a:off x="758456" y="1369758"/>
            <a:ext cx="6244471" cy="3323987"/>
          </a:xfrm>
          <a:prstGeom prst="rect">
            <a:avLst/>
          </a:prstGeom>
          <a:noFill/>
        </p:spPr>
        <p:txBody>
          <a:bodyPr wrap="square" rtlCol="0">
            <a:spAutoFit/>
          </a:bodyPr>
          <a:lstStyle/>
          <a:p>
            <a:pPr>
              <a:lnSpc>
                <a:spcPct val="150000"/>
              </a:lnSpc>
            </a:pPr>
            <a:r>
              <a:rPr lang="en-AU" sz="2800" dirty="0" smtClean="0">
                <a:latin typeface="Comic Sans MS" panose="030F0702030302020204" pitchFamily="66" charset="0"/>
              </a:rPr>
              <a:t>It’s story time before bed. You want mum to read one book but your brother wants her to read a different book. How can you be generous?</a:t>
            </a:r>
            <a:endParaRPr lang="en-AU" sz="2800" dirty="0">
              <a:latin typeface="Comic Sans MS" panose="030F0702030302020204" pitchFamily="66" charset="0"/>
            </a:endParaRPr>
          </a:p>
        </p:txBody>
      </p:sp>
      <p:sp>
        <p:nvSpPr>
          <p:cNvPr id="11" name="Rectangle 10">
            <a:hlinkClick r:id="rId2" action="ppaction://hlinksldjump">
              <a:snd r:embed="rId3" name="applause.wav"/>
            </a:hlinkClick>
          </p:cNvPr>
          <p:cNvSpPr/>
          <p:nvPr/>
        </p:nvSpPr>
        <p:spPr>
          <a:xfrm>
            <a:off x="914401" y="5007430"/>
            <a:ext cx="4542970" cy="1509059"/>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Let your brother choose the book tonight.</a:t>
            </a:r>
            <a:endParaRPr lang="en-AU" sz="2400" dirty="0">
              <a:solidFill>
                <a:schemeClr val="tx1"/>
              </a:solidFill>
              <a:latin typeface="Comic Sans MS" panose="030F0702030302020204" pitchFamily="66" charset="0"/>
            </a:endParaRPr>
          </a:p>
        </p:txBody>
      </p:sp>
      <p:sp>
        <p:nvSpPr>
          <p:cNvPr id="12" name="Rectangle 11">
            <a:hlinkClick r:id="rId4" action="ppaction://hlinksldjump">
              <a:snd r:embed="rId5" name="explode.wav"/>
            </a:hlinkClick>
          </p:cNvPr>
          <p:cNvSpPr/>
          <p:nvPr/>
        </p:nvSpPr>
        <p:spPr>
          <a:xfrm>
            <a:off x="6768354" y="5007430"/>
            <a:ext cx="4526323" cy="150905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Tell your brother it’s YOUR book or NO book!</a:t>
            </a:r>
            <a:endParaRPr lang="en-AU" sz="2400" dirty="0">
              <a:solidFill>
                <a:schemeClr val="tx1"/>
              </a:solidFill>
              <a:latin typeface="Comic Sans MS" panose="030F0702030302020204" pitchFamily="66" charset="0"/>
            </a:endParaRPr>
          </a:p>
        </p:txBody>
      </p:sp>
      <p:pic>
        <p:nvPicPr>
          <p:cNvPr id="7170" name="Picture 2" descr="Young african american mother reading ... | Stock vector | Colourbox"/>
          <p:cNvPicPr>
            <a:picLocks noChangeAspect="1" noChangeArrowheads="1"/>
          </p:cNvPicPr>
          <p:nvPr/>
        </p:nvPicPr>
        <p:blipFill rotWithShape="1">
          <a:blip r:embed="rId6">
            <a:extLst>
              <a:ext uri="{28A0092B-C50C-407E-A947-70E740481C1C}">
                <a14:useLocalDpi xmlns:a14="http://schemas.microsoft.com/office/drawing/2010/main" val="0"/>
              </a:ext>
            </a:extLst>
          </a:blip>
          <a:srcRect l="1369" t="6409" b="13813"/>
          <a:stretch/>
        </p:blipFill>
        <p:spPr bwMode="auto">
          <a:xfrm>
            <a:off x="7249756" y="1322386"/>
            <a:ext cx="4173257" cy="3371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975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15153" y="215153"/>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6" name="Picture 8" descr="smiley-face emotions clip art | smiley-face-clip-art-thumbs-u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676" y="576167"/>
            <a:ext cx="4876800"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3" y="4235823"/>
            <a:ext cx="9708106" cy="2154436"/>
          </a:xfrm>
          <a:prstGeom prst="rect">
            <a:avLst/>
          </a:prstGeom>
          <a:noFill/>
        </p:spPr>
        <p:txBody>
          <a:bodyPr wrap="none" rtlCol="0">
            <a:spAutoFit/>
          </a:bodyPr>
          <a:lstStyle/>
          <a:p>
            <a:pPr algn="ctr"/>
            <a:r>
              <a:rPr lang="en-AU" sz="8000" b="1" dirty="0" smtClean="0">
                <a:ln>
                  <a:solidFill>
                    <a:sysClr val="windowText" lastClr="000000"/>
                  </a:solidFill>
                </a:ln>
                <a:solidFill>
                  <a:srgbClr val="00B050"/>
                </a:solidFill>
                <a:latin typeface="Comic Sans MS" panose="030F0702030302020204" pitchFamily="66" charset="0"/>
              </a:rPr>
              <a:t>Yes!</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be a generous thing to do!</a:t>
            </a:r>
            <a:endParaRPr lang="en-AU" sz="4000" b="1" dirty="0">
              <a:latin typeface="Comic Sans MS" panose="030F0702030302020204" pitchFamily="66" charset="0"/>
            </a:endParaRPr>
          </a:p>
        </p:txBody>
      </p:sp>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681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01705" y="188259"/>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2302768" y="4168588"/>
            <a:ext cx="7630614" cy="2154436"/>
          </a:xfrm>
          <a:prstGeom prst="rect">
            <a:avLst/>
          </a:prstGeom>
          <a:noFill/>
        </p:spPr>
        <p:txBody>
          <a:bodyPr wrap="none" rtlCol="0">
            <a:spAutoFit/>
          </a:bodyPr>
          <a:lstStyle/>
          <a:p>
            <a:pPr algn="ctr"/>
            <a:r>
              <a:rPr lang="en-AU" sz="8000" b="1" dirty="0" smtClean="0">
                <a:ln>
                  <a:solidFill>
                    <a:sysClr val="windowText" lastClr="000000"/>
                  </a:solidFill>
                </a:ln>
                <a:solidFill>
                  <a:srgbClr val="FF0000"/>
                </a:solidFill>
                <a:latin typeface="Comic Sans MS" panose="030F0702030302020204" pitchFamily="66" charset="0"/>
              </a:rPr>
              <a:t>No</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NOT be generous!</a:t>
            </a:r>
            <a:endParaRPr lang="en-AU" sz="4000" b="1" dirty="0">
              <a:latin typeface="Comic Sans MS" panose="030F0702030302020204" pitchFamily="66" charset="0"/>
            </a:endParaRPr>
          </a:p>
        </p:txBody>
      </p:sp>
      <p:pic>
        <p:nvPicPr>
          <p:cNvPr id="4098" name="Picture 2" descr="Dislike Emoticon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126"/>
          <a:stretch/>
        </p:blipFill>
        <p:spPr bwMode="auto">
          <a:xfrm>
            <a:off x="3208057" y="572214"/>
            <a:ext cx="4806391" cy="37442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001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319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2686252" y="131262"/>
            <a:ext cx="6819496" cy="769441"/>
          </a:xfrm>
          <a:prstGeom prst="rect">
            <a:avLst/>
          </a:prstGeom>
          <a:noFill/>
        </p:spPr>
        <p:txBody>
          <a:bodyPr wrap="none" rtlCol="0">
            <a:spAutoFit/>
          </a:bodyPr>
          <a:lstStyle/>
          <a:p>
            <a:r>
              <a:rPr lang="en-AU" sz="4400" b="1" dirty="0" smtClean="0">
                <a:latin typeface="Comic Sans MS" panose="030F0702030302020204" pitchFamily="66" charset="0"/>
              </a:rPr>
              <a:t>How can I be generous?</a:t>
            </a:r>
            <a:endParaRPr lang="en-AU" sz="4400" b="1" dirty="0">
              <a:latin typeface="Comic Sans MS" panose="030F0702030302020204" pitchFamily="66" charset="0"/>
            </a:endParaRPr>
          </a:p>
        </p:txBody>
      </p:sp>
      <p:sp>
        <p:nvSpPr>
          <p:cNvPr id="7" name="TextBox 6"/>
          <p:cNvSpPr txBox="1"/>
          <p:nvPr/>
        </p:nvSpPr>
        <p:spPr>
          <a:xfrm>
            <a:off x="709470" y="1500386"/>
            <a:ext cx="6244471" cy="2677656"/>
          </a:xfrm>
          <a:prstGeom prst="rect">
            <a:avLst/>
          </a:prstGeom>
          <a:noFill/>
        </p:spPr>
        <p:txBody>
          <a:bodyPr wrap="square" rtlCol="0">
            <a:spAutoFit/>
          </a:bodyPr>
          <a:lstStyle/>
          <a:p>
            <a:pPr>
              <a:lnSpc>
                <a:spcPct val="150000"/>
              </a:lnSpc>
            </a:pPr>
            <a:r>
              <a:rPr lang="en-AU" sz="2800" dirty="0" smtClean="0">
                <a:latin typeface="Comic Sans MS" panose="030F0702030302020204" pitchFamily="66" charset="0"/>
              </a:rPr>
              <a:t>It’s recess – your favourite time of the school day! A girl from your class is sitting alone, looking very sad. How can you be generous?</a:t>
            </a:r>
            <a:endParaRPr lang="en-AU" sz="2800" dirty="0">
              <a:latin typeface="Comic Sans MS" panose="030F0702030302020204" pitchFamily="66" charset="0"/>
            </a:endParaRPr>
          </a:p>
        </p:txBody>
      </p:sp>
      <p:sp>
        <p:nvSpPr>
          <p:cNvPr id="11" name="Rectangle 10">
            <a:hlinkClick r:id="rId2" action="ppaction://hlinksldjump">
              <a:snd r:embed="rId3" name="applause.wav"/>
            </a:hlinkClick>
          </p:cNvPr>
          <p:cNvSpPr/>
          <p:nvPr/>
        </p:nvSpPr>
        <p:spPr>
          <a:xfrm>
            <a:off x="914401" y="5007430"/>
            <a:ext cx="4542970" cy="1509059"/>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Go and sit with her and try to make her smile.</a:t>
            </a:r>
            <a:endParaRPr lang="en-AU" sz="2400" dirty="0">
              <a:solidFill>
                <a:schemeClr val="tx1"/>
              </a:solidFill>
              <a:latin typeface="Comic Sans MS" panose="030F0702030302020204" pitchFamily="66" charset="0"/>
            </a:endParaRPr>
          </a:p>
        </p:txBody>
      </p:sp>
      <p:sp>
        <p:nvSpPr>
          <p:cNvPr id="12" name="Rectangle 11">
            <a:hlinkClick r:id="rId4" action="ppaction://hlinksldjump">
              <a:snd r:embed="rId5" name="explode.wav"/>
            </a:hlinkClick>
          </p:cNvPr>
          <p:cNvSpPr/>
          <p:nvPr/>
        </p:nvSpPr>
        <p:spPr>
          <a:xfrm>
            <a:off x="6768354" y="5007430"/>
            <a:ext cx="4526323" cy="150905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Run the other way and play with your friends.</a:t>
            </a:r>
            <a:endParaRPr lang="en-AU" sz="2400" dirty="0">
              <a:solidFill>
                <a:schemeClr val="tx1"/>
              </a:solidFill>
              <a:latin typeface="Comic Sans MS" panose="030F0702030302020204" pitchFamily="66" charset="0"/>
            </a:endParaRPr>
          </a:p>
        </p:txBody>
      </p:sp>
      <p:pic>
        <p:nvPicPr>
          <p:cNvPr id="2" name="Picture 1"/>
          <p:cNvPicPr>
            <a:picLocks noChangeAspect="1"/>
          </p:cNvPicPr>
          <p:nvPr/>
        </p:nvPicPr>
        <p:blipFill>
          <a:blip r:embed="rId6"/>
          <a:stretch>
            <a:fillRect/>
          </a:stretch>
        </p:blipFill>
        <p:spPr>
          <a:xfrm>
            <a:off x="6953942" y="1163227"/>
            <a:ext cx="4432994" cy="3568841"/>
          </a:xfrm>
          <a:prstGeom prst="rect">
            <a:avLst/>
          </a:prstGeom>
        </p:spPr>
      </p:pic>
    </p:spTree>
    <p:extLst>
      <p:ext uri="{BB962C8B-B14F-4D97-AF65-F5344CB8AC3E}">
        <p14:creationId xmlns:p14="http://schemas.microsoft.com/office/powerpoint/2010/main" val="1205842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15153" y="215153"/>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6" name="Picture 8" descr="smiley-face emotions clip art | smiley-face-clip-art-thumbs-u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676" y="576167"/>
            <a:ext cx="4876800"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3" y="4235823"/>
            <a:ext cx="9708106" cy="2154436"/>
          </a:xfrm>
          <a:prstGeom prst="rect">
            <a:avLst/>
          </a:prstGeom>
          <a:noFill/>
        </p:spPr>
        <p:txBody>
          <a:bodyPr wrap="none" rtlCol="0">
            <a:spAutoFit/>
          </a:bodyPr>
          <a:lstStyle/>
          <a:p>
            <a:pPr algn="ctr"/>
            <a:r>
              <a:rPr lang="en-AU" sz="8000" b="1" dirty="0" smtClean="0">
                <a:ln>
                  <a:solidFill>
                    <a:sysClr val="windowText" lastClr="000000"/>
                  </a:solidFill>
                </a:ln>
                <a:solidFill>
                  <a:srgbClr val="00B050"/>
                </a:solidFill>
                <a:latin typeface="Comic Sans MS" panose="030F0702030302020204" pitchFamily="66" charset="0"/>
              </a:rPr>
              <a:t>Yes!</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be a generous thing to do!</a:t>
            </a:r>
            <a:endParaRPr lang="en-AU" sz="4000" b="1" dirty="0">
              <a:latin typeface="Comic Sans MS" panose="030F0702030302020204" pitchFamily="66" charset="0"/>
            </a:endParaRPr>
          </a:p>
        </p:txBody>
      </p:sp>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9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01705" y="188259"/>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2302768" y="4168588"/>
            <a:ext cx="7630614" cy="2154436"/>
          </a:xfrm>
          <a:prstGeom prst="rect">
            <a:avLst/>
          </a:prstGeom>
          <a:noFill/>
        </p:spPr>
        <p:txBody>
          <a:bodyPr wrap="none" rtlCol="0">
            <a:spAutoFit/>
          </a:bodyPr>
          <a:lstStyle/>
          <a:p>
            <a:pPr algn="ctr"/>
            <a:r>
              <a:rPr lang="en-AU" sz="8000" b="1" dirty="0" smtClean="0">
                <a:ln>
                  <a:solidFill>
                    <a:sysClr val="windowText" lastClr="000000"/>
                  </a:solidFill>
                </a:ln>
                <a:solidFill>
                  <a:srgbClr val="FF0000"/>
                </a:solidFill>
                <a:latin typeface="Comic Sans MS" panose="030F0702030302020204" pitchFamily="66" charset="0"/>
              </a:rPr>
              <a:t>No</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NOT be generous!</a:t>
            </a:r>
            <a:endParaRPr lang="en-AU" sz="4000" b="1" dirty="0">
              <a:latin typeface="Comic Sans MS" panose="030F0702030302020204" pitchFamily="66" charset="0"/>
            </a:endParaRPr>
          </a:p>
        </p:txBody>
      </p:sp>
      <p:pic>
        <p:nvPicPr>
          <p:cNvPr id="4098" name="Picture 2" descr="Dislike Emoticon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126"/>
          <a:stretch/>
        </p:blipFill>
        <p:spPr bwMode="auto">
          <a:xfrm>
            <a:off x="3208057" y="572214"/>
            <a:ext cx="4806391" cy="37442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055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319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2686252" y="131262"/>
            <a:ext cx="6819496" cy="769441"/>
          </a:xfrm>
          <a:prstGeom prst="rect">
            <a:avLst/>
          </a:prstGeom>
          <a:noFill/>
        </p:spPr>
        <p:txBody>
          <a:bodyPr wrap="none" rtlCol="0">
            <a:spAutoFit/>
          </a:bodyPr>
          <a:lstStyle/>
          <a:p>
            <a:r>
              <a:rPr lang="en-AU" sz="4400" b="1" dirty="0" smtClean="0">
                <a:latin typeface="Comic Sans MS" panose="030F0702030302020204" pitchFamily="66" charset="0"/>
              </a:rPr>
              <a:t>How can I be generous?</a:t>
            </a:r>
            <a:endParaRPr lang="en-AU" sz="4400" b="1" dirty="0">
              <a:latin typeface="Comic Sans MS" panose="030F0702030302020204" pitchFamily="66" charset="0"/>
            </a:endParaRPr>
          </a:p>
        </p:txBody>
      </p:sp>
      <p:sp>
        <p:nvSpPr>
          <p:cNvPr id="7" name="TextBox 6"/>
          <p:cNvSpPr txBox="1"/>
          <p:nvPr/>
        </p:nvSpPr>
        <p:spPr>
          <a:xfrm>
            <a:off x="393585" y="1566886"/>
            <a:ext cx="6244471" cy="2606163"/>
          </a:xfrm>
          <a:prstGeom prst="rect">
            <a:avLst/>
          </a:prstGeom>
          <a:noFill/>
        </p:spPr>
        <p:txBody>
          <a:bodyPr wrap="square" rtlCol="0">
            <a:spAutoFit/>
          </a:bodyPr>
          <a:lstStyle/>
          <a:p>
            <a:pPr>
              <a:lnSpc>
                <a:spcPct val="150000"/>
              </a:lnSpc>
            </a:pPr>
            <a:r>
              <a:rPr lang="en-AU" sz="2800" dirty="0" smtClean="0">
                <a:latin typeface="Comic Sans MS" panose="030F0702030302020204" pitchFamily="66" charset="0"/>
              </a:rPr>
              <a:t>Mum just came home from work and looks very tired. She still has to cook dinner for the family. How can you be generous?</a:t>
            </a:r>
            <a:endParaRPr lang="en-AU" sz="2800" dirty="0">
              <a:latin typeface="Comic Sans MS" panose="030F0702030302020204" pitchFamily="66" charset="0"/>
            </a:endParaRPr>
          </a:p>
        </p:txBody>
      </p:sp>
      <p:sp>
        <p:nvSpPr>
          <p:cNvPr id="11" name="Rectangle 10">
            <a:hlinkClick r:id="rId2" action="ppaction://hlinksldjump">
              <a:snd r:embed="rId3" name="explode.wav"/>
            </a:hlinkClick>
          </p:cNvPr>
          <p:cNvSpPr/>
          <p:nvPr/>
        </p:nvSpPr>
        <p:spPr>
          <a:xfrm>
            <a:off x="914401" y="5007430"/>
            <a:ext cx="4542970" cy="1509059"/>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Say a quick hello and keep watching TV.</a:t>
            </a:r>
            <a:endParaRPr lang="en-AU" sz="2400" dirty="0">
              <a:solidFill>
                <a:schemeClr val="tx1"/>
              </a:solidFill>
              <a:latin typeface="Comic Sans MS" panose="030F0702030302020204" pitchFamily="66" charset="0"/>
            </a:endParaRPr>
          </a:p>
        </p:txBody>
      </p:sp>
      <p:sp>
        <p:nvSpPr>
          <p:cNvPr id="12" name="Rectangle 11">
            <a:hlinkClick r:id="rId4" action="ppaction://hlinksldjump">
              <a:snd r:embed="rId5" name="applause.wav"/>
            </a:hlinkClick>
          </p:cNvPr>
          <p:cNvSpPr/>
          <p:nvPr/>
        </p:nvSpPr>
        <p:spPr>
          <a:xfrm>
            <a:off x="6768354" y="5007430"/>
            <a:ext cx="4526323" cy="150905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Give her a hug and offer to help her with the cooking.</a:t>
            </a:r>
            <a:endParaRPr lang="en-AU" sz="2400" dirty="0">
              <a:solidFill>
                <a:schemeClr val="tx1"/>
              </a:solidFill>
              <a:latin typeface="Comic Sans MS" panose="030F0702030302020204" pitchFamily="66" charset="0"/>
            </a:endParaRPr>
          </a:p>
        </p:txBody>
      </p:sp>
      <p:pic>
        <p:nvPicPr>
          <p:cNvPr id="8196" name="Picture 4" descr="Mummy Cooks - English Nursery Rhymes - Cartoon/Animated Rhymes For ..."/>
          <p:cNvPicPr>
            <a:picLocks noChangeAspect="1" noChangeArrowheads="1"/>
          </p:cNvPicPr>
          <p:nvPr/>
        </p:nvPicPr>
        <p:blipFill rotWithShape="1">
          <a:blip r:embed="rId6">
            <a:extLst>
              <a:ext uri="{28A0092B-C50C-407E-A947-70E740481C1C}">
                <a14:useLocalDpi xmlns:a14="http://schemas.microsoft.com/office/drawing/2010/main" val="0"/>
              </a:ext>
            </a:extLst>
          </a:blip>
          <a:srcRect l="6453" t="516" r="10478" b="-516"/>
          <a:stretch/>
        </p:blipFill>
        <p:spPr bwMode="auto">
          <a:xfrm>
            <a:off x="6949442" y="1409834"/>
            <a:ext cx="4754878" cy="3219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938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15153" y="215153"/>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6" name="Picture 8" descr="smiley-face emotions clip art | smiley-face-clip-art-thumbs-u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676" y="576167"/>
            <a:ext cx="4876800"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3" y="4235823"/>
            <a:ext cx="9708106" cy="2154436"/>
          </a:xfrm>
          <a:prstGeom prst="rect">
            <a:avLst/>
          </a:prstGeom>
          <a:noFill/>
        </p:spPr>
        <p:txBody>
          <a:bodyPr wrap="none" rtlCol="0">
            <a:spAutoFit/>
          </a:bodyPr>
          <a:lstStyle/>
          <a:p>
            <a:pPr algn="ctr"/>
            <a:r>
              <a:rPr lang="en-AU" sz="8000" b="1" dirty="0" smtClean="0">
                <a:ln>
                  <a:solidFill>
                    <a:sysClr val="windowText" lastClr="000000"/>
                  </a:solidFill>
                </a:ln>
                <a:solidFill>
                  <a:srgbClr val="00B050"/>
                </a:solidFill>
                <a:latin typeface="Comic Sans MS" panose="030F0702030302020204" pitchFamily="66" charset="0"/>
              </a:rPr>
              <a:t>Yes!</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be a generous thing to do!</a:t>
            </a:r>
            <a:endParaRPr lang="en-AU" sz="4000" b="1" dirty="0">
              <a:latin typeface="Comic Sans MS" panose="030F0702030302020204" pitchFamily="66" charset="0"/>
            </a:endParaRPr>
          </a:p>
        </p:txBody>
      </p:sp>
      <p:pic>
        <p:nvPicPr>
          <p:cNvPr id="9" name="Picture 2" descr="Back clipart arrow, Back arrow Transparent FREE for download on ...">
            <a:hlinkClick r:id="rId3" action="ppaction://hlinksldjump">
              <a:snd r:embed="rId4" name="drumroll.wav"/>
            </a:hlinkClick>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460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01705" y="188259"/>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2302768" y="4168588"/>
            <a:ext cx="7630614" cy="2154436"/>
          </a:xfrm>
          <a:prstGeom prst="rect">
            <a:avLst/>
          </a:prstGeom>
          <a:noFill/>
        </p:spPr>
        <p:txBody>
          <a:bodyPr wrap="none" rtlCol="0">
            <a:spAutoFit/>
          </a:bodyPr>
          <a:lstStyle/>
          <a:p>
            <a:pPr algn="ctr"/>
            <a:r>
              <a:rPr lang="en-AU" sz="8000" b="1" dirty="0" smtClean="0">
                <a:ln>
                  <a:solidFill>
                    <a:sysClr val="windowText" lastClr="000000"/>
                  </a:solidFill>
                </a:ln>
                <a:solidFill>
                  <a:srgbClr val="FF0000"/>
                </a:solidFill>
                <a:latin typeface="Comic Sans MS" panose="030F0702030302020204" pitchFamily="66" charset="0"/>
              </a:rPr>
              <a:t>No</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NOT be generous!</a:t>
            </a:r>
            <a:endParaRPr lang="en-AU" sz="4000" b="1" dirty="0">
              <a:latin typeface="Comic Sans MS" panose="030F0702030302020204" pitchFamily="66" charset="0"/>
            </a:endParaRPr>
          </a:p>
        </p:txBody>
      </p:sp>
      <p:pic>
        <p:nvPicPr>
          <p:cNvPr id="4098" name="Picture 2" descr="Dislike Emoticon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126"/>
          <a:stretch/>
        </p:blipFill>
        <p:spPr bwMode="auto">
          <a:xfrm>
            <a:off x="3208057" y="572214"/>
            <a:ext cx="4806391" cy="3744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515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319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2686252" y="131262"/>
            <a:ext cx="6819496" cy="769441"/>
          </a:xfrm>
          <a:prstGeom prst="rect">
            <a:avLst/>
          </a:prstGeom>
          <a:noFill/>
        </p:spPr>
        <p:txBody>
          <a:bodyPr wrap="none" rtlCol="0">
            <a:spAutoFit/>
          </a:bodyPr>
          <a:lstStyle/>
          <a:p>
            <a:r>
              <a:rPr lang="en-AU" sz="4400" b="1" dirty="0" smtClean="0">
                <a:latin typeface="Comic Sans MS" panose="030F0702030302020204" pitchFamily="66" charset="0"/>
              </a:rPr>
              <a:t>How can I be generous?</a:t>
            </a:r>
            <a:endParaRPr lang="en-AU" sz="4400" b="1" dirty="0">
              <a:latin typeface="Comic Sans MS" panose="030F0702030302020204" pitchFamily="66" charset="0"/>
            </a:endParaRPr>
          </a:p>
        </p:txBody>
      </p:sp>
      <p:sp>
        <p:nvSpPr>
          <p:cNvPr id="7" name="TextBox 6"/>
          <p:cNvSpPr txBox="1"/>
          <p:nvPr/>
        </p:nvSpPr>
        <p:spPr>
          <a:xfrm>
            <a:off x="892107" y="1628634"/>
            <a:ext cx="7408476" cy="2606163"/>
          </a:xfrm>
          <a:prstGeom prst="rect">
            <a:avLst/>
          </a:prstGeom>
          <a:noFill/>
        </p:spPr>
        <p:txBody>
          <a:bodyPr wrap="square" rtlCol="0">
            <a:spAutoFit/>
          </a:bodyPr>
          <a:lstStyle/>
          <a:p>
            <a:pPr>
              <a:lnSpc>
                <a:spcPct val="150000"/>
              </a:lnSpc>
            </a:pPr>
            <a:r>
              <a:rPr lang="en-AU" sz="2800" dirty="0" smtClean="0">
                <a:latin typeface="Comic Sans MS" panose="030F0702030302020204" pitchFamily="66" charset="0"/>
              </a:rPr>
              <a:t>You’re at morning tea after church. There is only one jelly cup left. You reach for it at the same time as another kid from church. How can you be generous?</a:t>
            </a:r>
            <a:endParaRPr lang="en-AU" sz="2800" dirty="0">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8300583" y="1242481"/>
            <a:ext cx="2994094" cy="3378471"/>
          </a:xfrm>
          <a:prstGeom prst="rect">
            <a:avLst/>
          </a:prstGeom>
        </p:spPr>
      </p:pic>
      <p:sp>
        <p:nvSpPr>
          <p:cNvPr id="9" name="Rectangle 8">
            <a:hlinkClick r:id="rId3" action="ppaction://hlinksldjump">
              <a:snd r:embed="rId4" name="explode.wav"/>
            </a:hlinkClick>
          </p:cNvPr>
          <p:cNvSpPr/>
          <p:nvPr/>
        </p:nvSpPr>
        <p:spPr>
          <a:xfrm>
            <a:off x="914401" y="4934860"/>
            <a:ext cx="4526323" cy="1509059"/>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Take the last jelly. </a:t>
            </a:r>
          </a:p>
          <a:p>
            <a:pPr algn="ctr">
              <a:lnSpc>
                <a:spcPct val="150000"/>
              </a:lnSpc>
            </a:pPr>
            <a:r>
              <a:rPr lang="en-AU" sz="2400" dirty="0" smtClean="0">
                <a:solidFill>
                  <a:schemeClr val="tx1"/>
                </a:solidFill>
                <a:latin typeface="Comic Sans MS" panose="030F0702030302020204" pitchFamily="66" charset="0"/>
              </a:rPr>
              <a:t>You got there first!</a:t>
            </a:r>
            <a:endParaRPr lang="en-AU" sz="2400" dirty="0">
              <a:solidFill>
                <a:schemeClr val="tx1"/>
              </a:solidFill>
              <a:latin typeface="Comic Sans MS" panose="030F0702030302020204" pitchFamily="66" charset="0"/>
            </a:endParaRPr>
          </a:p>
        </p:txBody>
      </p:sp>
      <p:sp>
        <p:nvSpPr>
          <p:cNvPr id="10" name="Rectangle 9">
            <a:hlinkClick r:id="rId5" action="ppaction://hlinksldjump">
              <a:snd r:embed="rId6" name="applause.wav"/>
            </a:hlinkClick>
          </p:cNvPr>
          <p:cNvSpPr/>
          <p:nvPr/>
        </p:nvSpPr>
        <p:spPr>
          <a:xfrm>
            <a:off x="6768354" y="4934860"/>
            <a:ext cx="4526323" cy="150905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Let the other kid have </a:t>
            </a:r>
          </a:p>
          <a:p>
            <a:pPr algn="ctr">
              <a:lnSpc>
                <a:spcPct val="150000"/>
              </a:lnSpc>
            </a:pPr>
            <a:r>
              <a:rPr lang="en-AU" sz="2400" dirty="0" smtClean="0">
                <a:solidFill>
                  <a:schemeClr val="tx1"/>
                </a:solidFill>
                <a:latin typeface="Comic Sans MS" panose="030F0702030302020204" pitchFamily="66" charset="0"/>
              </a:rPr>
              <a:t>the last jelly</a:t>
            </a:r>
            <a:endParaRPr lang="en-AU"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923984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and Generosity: What is It and How Can My Business Achieve 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flipH="1">
            <a:off x="19050" y="51294"/>
            <a:ext cx="7772399" cy="1631216"/>
          </a:xfrm>
          <a:prstGeom prst="rect">
            <a:avLst/>
          </a:prstGeom>
          <a:noFill/>
        </p:spPr>
        <p:txBody>
          <a:bodyPr wrap="square" rtlCol="0">
            <a:spAutoFit/>
          </a:bodyPr>
          <a:lstStyle/>
          <a:p>
            <a:pPr algn="ctr"/>
            <a:r>
              <a:rPr lang="en-AU" sz="10000" b="1" dirty="0" smtClean="0">
                <a:ln>
                  <a:solidFill>
                    <a:sysClr val="windowText" lastClr="000000"/>
                  </a:solidFill>
                </a:ln>
                <a:solidFill>
                  <a:srgbClr val="00B0F0"/>
                </a:solidFill>
                <a:latin typeface="Comic Sans MS" panose="030F0702030302020204" pitchFamily="66" charset="0"/>
              </a:rPr>
              <a:t>Generosity</a:t>
            </a:r>
            <a:endParaRPr lang="en-AU" sz="10000" b="1" dirty="0">
              <a:ln>
                <a:solidFill>
                  <a:sysClr val="windowText" lastClr="000000"/>
                </a:solidFill>
              </a:ln>
              <a:solidFill>
                <a:srgbClr val="00B0F0"/>
              </a:solidFill>
              <a:latin typeface="Comic Sans MS" panose="030F0702030302020204" pitchFamily="66" charset="0"/>
            </a:endParaRPr>
          </a:p>
        </p:txBody>
      </p:sp>
      <p:sp>
        <p:nvSpPr>
          <p:cNvPr id="5" name="TextBox 4"/>
          <p:cNvSpPr txBox="1"/>
          <p:nvPr/>
        </p:nvSpPr>
        <p:spPr>
          <a:xfrm>
            <a:off x="4114799" y="4155438"/>
            <a:ext cx="7467601" cy="2677656"/>
          </a:xfrm>
          <a:prstGeom prst="rect">
            <a:avLst/>
          </a:prstGeom>
          <a:noFill/>
        </p:spPr>
        <p:txBody>
          <a:bodyPr wrap="square" rtlCol="0">
            <a:spAutoFit/>
          </a:bodyPr>
          <a:lstStyle/>
          <a:p>
            <a:pPr algn="ctr">
              <a:lnSpc>
                <a:spcPct val="150000"/>
              </a:lnSpc>
            </a:pPr>
            <a:r>
              <a:rPr lang="en-AU" sz="2800" dirty="0" smtClean="0">
                <a:latin typeface="Comic Sans MS" panose="030F0702030302020204" pitchFamily="66" charset="0"/>
              </a:rPr>
              <a:t>Pray that God will help you find ways to show generosity to those around you this week and always, so that you can reflect the love of Jesus to the world!</a:t>
            </a:r>
            <a:endParaRPr lang="en-AU" sz="2800" dirty="0">
              <a:latin typeface="Comic Sans MS" panose="030F0702030302020204" pitchFamily="66" charset="0"/>
            </a:endParaRPr>
          </a:p>
        </p:txBody>
      </p:sp>
      <p:sp>
        <p:nvSpPr>
          <p:cNvPr id="2" name="Rectangle 1"/>
          <p:cNvSpPr/>
          <p:nvPr/>
        </p:nvSpPr>
        <p:spPr>
          <a:xfrm>
            <a:off x="3790950" y="1810391"/>
            <a:ext cx="4190999" cy="2031325"/>
          </a:xfrm>
          <a:prstGeom prst="rect">
            <a:avLst/>
          </a:prstGeom>
        </p:spPr>
        <p:txBody>
          <a:bodyPr wrap="square">
            <a:spAutoFit/>
          </a:bodyPr>
          <a:lstStyle/>
          <a:p>
            <a:pPr algn="ctr">
              <a:lnSpc>
                <a:spcPct val="150000"/>
              </a:lnSpc>
            </a:pPr>
            <a:r>
              <a:rPr lang="en-AU" sz="2800" b="1" dirty="0">
                <a:latin typeface="Comic Sans MS" panose="030F0702030302020204" pitchFamily="66" charset="0"/>
              </a:rPr>
              <a:t>What things will you </a:t>
            </a:r>
            <a:r>
              <a:rPr lang="en-AU" sz="2800" b="1" dirty="0" smtClean="0">
                <a:latin typeface="Comic Sans MS" panose="030F0702030302020204" pitchFamily="66" charset="0"/>
              </a:rPr>
              <a:t>do </a:t>
            </a:r>
            <a:r>
              <a:rPr lang="en-AU" sz="2800" b="1" dirty="0">
                <a:latin typeface="Comic Sans MS" panose="030F0702030302020204" pitchFamily="66" charset="0"/>
              </a:rPr>
              <a:t>this week to be generous to others?</a:t>
            </a:r>
          </a:p>
        </p:txBody>
      </p:sp>
    </p:spTree>
    <p:extLst>
      <p:ext uri="{BB962C8B-B14F-4D97-AF65-F5344CB8AC3E}">
        <p14:creationId xmlns:p14="http://schemas.microsoft.com/office/powerpoint/2010/main" val="1863230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15153" y="215153"/>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6" name="Picture 8" descr="smiley-face emotions clip art | smiley-face-clip-art-thumbs-u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676" y="576167"/>
            <a:ext cx="4876800"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3" y="4235823"/>
            <a:ext cx="9708106" cy="2154436"/>
          </a:xfrm>
          <a:prstGeom prst="rect">
            <a:avLst/>
          </a:prstGeom>
          <a:noFill/>
        </p:spPr>
        <p:txBody>
          <a:bodyPr wrap="none" rtlCol="0">
            <a:spAutoFit/>
          </a:bodyPr>
          <a:lstStyle/>
          <a:p>
            <a:pPr algn="ctr"/>
            <a:r>
              <a:rPr lang="en-AU" sz="8000" b="1" dirty="0" smtClean="0">
                <a:ln>
                  <a:solidFill>
                    <a:sysClr val="windowText" lastClr="000000"/>
                  </a:solidFill>
                </a:ln>
                <a:solidFill>
                  <a:srgbClr val="00B050"/>
                </a:solidFill>
                <a:latin typeface="Comic Sans MS" panose="030F0702030302020204" pitchFamily="66" charset="0"/>
              </a:rPr>
              <a:t>Yes!</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be a generous thing to do!</a:t>
            </a:r>
            <a:endParaRPr lang="en-AU" sz="4000" b="1" dirty="0">
              <a:latin typeface="Comic Sans MS" panose="030F0702030302020204" pitchFamily="66" charset="0"/>
            </a:endParaRPr>
          </a:p>
        </p:txBody>
      </p:sp>
      <p:pic>
        <p:nvPicPr>
          <p:cNvPr id="17410"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12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01705" y="188259"/>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2302768" y="4168588"/>
            <a:ext cx="7630614" cy="2154436"/>
          </a:xfrm>
          <a:prstGeom prst="rect">
            <a:avLst/>
          </a:prstGeom>
          <a:noFill/>
        </p:spPr>
        <p:txBody>
          <a:bodyPr wrap="none" rtlCol="0">
            <a:spAutoFit/>
          </a:bodyPr>
          <a:lstStyle/>
          <a:p>
            <a:pPr algn="ctr"/>
            <a:r>
              <a:rPr lang="en-AU" sz="8000" b="1" dirty="0" smtClean="0">
                <a:ln>
                  <a:solidFill>
                    <a:sysClr val="windowText" lastClr="000000"/>
                  </a:solidFill>
                </a:ln>
                <a:solidFill>
                  <a:srgbClr val="FF0000"/>
                </a:solidFill>
                <a:latin typeface="Comic Sans MS" panose="030F0702030302020204" pitchFamily="66" charset="0"/>
              </a:rPr>
              <a:t>No</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NOT be generous!</a:t>
            </a:r>
            <a:endParaRPr lang="en-AU" sz="4000" b="1" dirty="0">
              <a:latin typeface="Comic Sans MS" panose="030F0702030302020204" pitchFamily="66" charset="0"/>
            </a:endParaRPr>
          </a:p>
        </p:txBody>
      </p:sp>
      <p:pic>
        <p:nvPicPr>
          <p:cNvPr id="4098" name="Picture 2" descr="Dislike Emoticon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126"/>
          <a:stretch/>
        </p:blipFill>
        <p:spPr bwMode="auto">
          <a:xfrm>
            <a:off x="3208057" y="572214"/>
            <a:ext cx="4806391" cy="37442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366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319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2686252" y="131262"/>
            <a:ext cx="6819496" cy="769441"/>
          </a:xfrm>
          <a:prstGeom prst="rect">
            <a:avLst/>
          </a:prstGeom>
          <a:noFill/>
        </p:spPr>
        <p:txBody>
          <a:bodyPr wrap="none" rtlCol="0">
            <a:spAutoFit/>
          </a:bodyPr>
          <a:lstStyle/>
          <a:p>
            <a:r>
              <a:rPr lang="en-AU" sz="4400" b="1" dirty="0" smtClean="0">
                <a:latin typeface="Comic Sans MS" panose="030F0702030302020204" pitchFamily="66" charset="0"/>
              </a:rPr>
              <a:t>How can I be generous?</a:t>
            </a:r>
            <a:endParaRPr lang="en-AU" sz="4400" b="1" dirty="0">
              <a:latin typeface="Comic Sans MS" panose="030F0702030302020204" pitchFamily="66" charset="0"/>
            </a:endParaRPr>
          </a:p>
        </p:txBody>
      </p:sp>
      <p:sp>
        <p:nvSpPr>
          <p:cNvPr id="7" name="TextBox 6"/>
          <p:cNvSpPr txBox="1"/>
          <p:nvPr/>
        </p:nvSpPr>
        <p:spPr>
          <a:xfrm>
            <a:off x="603406" y="1513477"/>
            <a:ext cx="6552137" cy="2606163"/>
          </a:xfrm>
          <a:prstGeom prst="rect">
            <a:avLst/>
          </a:prstGeom>
          <a:noFill/>
        </p:spPr>
        <p:txBody>
          <a:bodyPr wrap="square" rtlCol="0">
            <a:spAutoFit/>
          </a:bodyPr>
          <a:lstStyle/>
          <a:p>
            <a:pPr>
              <a:lnSpc>
                <a:spcPct val="150000"/>
              </a:lnSpc>
            </a:pPr>
            <a:r>
              <a:rPr lang="en-AU" sz="2800" dirty="0" smtClean="0">
                <a:latin typeface="Comic Sans MS" panose="030F0702030302020204" pitchFamily="66" charset="0"/>
              </a:rPr>
              <a:t>It’s your birthday! You get served the biggest slice of chocolate cake. You know your best friend loves chocolate cake too. How can you be generous?</a:t>
            </a:r>
            <a:endParaRPr lang="en-AU" sz="2800" dirty="0">
              <a:latin typeface="Comic Sans MS" panose="030F0702030302020204" pitchFamily="66" charset="0"/>
            </a:endParaRPr>
          </a:p>
        </p:txBody>
      </p:sp>
      <p:pic>
        <p:nvPicPr>
          <p:cNvPr id="5122" name="Picture 2" descr="Big Chocolate Birthday Cake Recipe | Ree Drummond | Food 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6883" y="1372472"/>
            <a:ext cx="3935319" cy="295387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hlinkClick r:id="rId3" action="ppaction://hlinksldjump">
              <a:snd r:embed="rId4" name="applause.wav"/>
            </a:hlinkClick>
          </p:cNvPr>
          <p:cNvSpPr/>
          <p:nvPr/>
        </p:nvSpPr>
        <p:spPr>
          <a:xfrm>
            <a:off x="914401" y="5007430"/>
            <a:ext cx="4542970" cy="1509059"/>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Give the biggest slice to your friend and take their smaller slice.</a:t>
            </a:r>
            <a:endParaRPr lang="en-AU" sz="2400" dirty="0">
              <a:solidFill>
                <a:schemeClr val="tx1"/>
              </a:solidFill>
              <a:latin typeface="Comic Sans MS" panose="030F0702030302020204" pitchFamily="66" charset="0"/>
            </a:endParaRPr>
          </a:p>
        </p:txBody>
      </p:sp>
      <p:sp>
        <p:nvSpPr>
          <p:cNvPr id="12" name="Rectangle 11">
            <a:hlinkClick r:id="rId5" action="ppaction://hlinksldjump">
              <a:snd r:embed="rId6" name="explode.wav"/>
            </a:hlinkClick>
          </p:cNvPr>
          <p:cNvSpPr/>
          <p:nvPr/>
        </p:nvSpPr>
        <p:spPr>
          <a:xfrm>
            <a:off x="6768354" y="5007430"/>
            <a:ext cx="4526323" cy="150905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Eat the biggest slice. </a:t>
            </a:r>
          </a:p>
          <a:p>
            <a:pPr algn="ctr">
              <a:lnSpc>
                <a:spcPct val="150000"/>
              </a:lnSpc>
            </a:pPr>
            <a:r>
              <a:rPr lang="en-AU" sz="2400" dirty="0" smtClean="0">
                <a:solidFill>
                  <a:schemeClr val="tx1"/>
                </a:solidFill>
                <a:latin typeface="Comic Sans MS" panose="030F0702030302020204" pitchFamily="66" charset="0"/>
              </a:rPr>
              <a:t>After all, it’s your birthday!</a:t>
            </a:r>
            <a:endParaRPr lang="en-AU"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937735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15153" y="215153"/>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6" name="Picture 8" descr="smiley-face emotions clip art | smiley-face-clip-art-thumbs-u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676" y="576167"/>
            <a:ext cx="4876800"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3" y="4235823"/>
            <a:ext cx="9708106" cy="2154436"/>
          </a:xfrm>
          <a:prstGeom prst="rect">
            <a:avLst/>
          </a:prstGeom>
          <a:noFill/>
        </p:spPr>
        <p:txBody>
          <a:bodyPr wrap="none" rtlCol="0">
            <a:spAutoFit/>
          </a:bodyPr>
          <a:lstStyle/>
          <a:p>
            <a:pPr algn="ctr"/>
            <a:r>
              <a:rPr lang="en-AU" sz="8000" b="1" dirty="0" smtClean="0">
                <a:ln>
                  <a:solidFill>
                    <a:sysClr val="windowText" lastClr="000000"/>
                  </a:solidFill>
                </a:ln>
                <a:solidFill>
                  <a:srgbClr val="00B050"/>
                </a:solidFill>
                <a:latin typeface="Comic Sans MS" panose="030F0702030302020204" pitchFamily="66" charset="0"/>
              </a:rPr>
              <a:t>Yes!</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be a generous thing to do!</a:t>
            </a:r>
            <a:endParaRPr lang="en-AU" sz="4000" b="1" dirty="0">
              <a:latin typeface="Comic Sans MS" panose="030F0702030302020204" pitchFamily="66" charset="0"/>
            </a:endParaRPr>
          </a:p>
        </p:txBody>
      </p:sp>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62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01705" y="188259"/>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2302768" y="4168588"/>
            <a:ext cx="7630614" cy="2154436"/>
          </a:xfrm>
          <a:prstGeom prst="rect">
            <a:avLst/>
          </a:prstGeom>
          <a:noFill/>
        </p:spPr>
        <p:txBody>
          <a:bodyPr wrap="none" rtlCol="0">
            <a:spAutoFit/>
          </a:bodyPr>
          <a:lstStyle/>
          <a:p>
            <a:pPr algn="ctr"/>
            <a:r>
              <a:rPr lang="en-AU" sz="8000" b="1" dirty="0" smtClean="0">
                <a:ln>
                  <a:solidFill>
                    <a:sysClr val="windowText" lastClr="000000"/>
                  </a:solidFill>
                </a:ln>
                <a:solidFill>
                  <a:srgbClr val="FF0000"/>
                </a:solidFill>
                <a:latin typeface="Comic Sans MS" panose="030F0702030302020204" pitchFamily="66" charset="0"/>
              </a:rPr>
              <a:t>No</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NOT be generous!</a:t>
            </a:r>
            <a:endParaRPr lang="en-AU" sz="4000" b="1" dirty="0">
              <a:latin typeface="Comic Sans MS" panose="030F0702030302020204" pitchFamily="66" charset="0"/>
            </a:endParaRPr>
          </a:p>
        </p:txBody>
      </p:sp>
      <p:pic>
        <p:nvPicPr>
          <p:cNvPr id="4098" name="Picture 2" descr="Dislike Emoticon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5126"/>
          <a:stretch/>
        </p:blipFill>
        <p:spPr bwMode="auto">
          <a:xfrm>
            <a:off x="3208057" y="572214"/>
            <a:ext cx="4806391" cy="37442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758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319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2686252" y="131262"/>
            <a:ext cx="6819496" cy="769441"/>
          </a:xfrm>
          <a:prstGeom prst="rect">
            <a:avLst/>
          </a:prstGeom>
          <a:noFill/>
        </p:spPr>
        <p:txBody>
          <a:bodyPr wrap="none" rtlCol="0">
            <a:spAutoFit/>
          </a:bodyPr>
          <a:lstStyle/>
          <a:p>
            <a:r>
              <a:rPr lang="en-AU" sz="4400" b="1" dirty="0" smtClean="0">
                <a:latin typeface="Comic Sans MS" panose="030F0702030302020204" pitchFamily="66" charset="0"/>
              </a:rPr>
              <a:t>How can I be generous?</a:t>
            </a:r>
            <a:endParaRPr lang="en-AU" sz="4400" b="1" dirty="0">
              <a:latin typeface="Comic Sans MS" panose="030F0702030302020204" pitchFamily="66" charset="0"/>
            </a:endParaRPr>
          </a:p>
        </p:txBody>
      </p:sp>
      <p:sp>
        <p:nvSpPr>
          <p:cNvPr id="7" name="TextBox 6"/>
          <p:cNvSpPr txBox="1"/>
          <p:nvPr/>
        </p:nvSpPr>
        <p:spPr>
          <a:xfrm>
            <a:off x="902834" y="1329347"/>
            <a:ext cx="6244471" cy="2677656"/>
          </a:xfrm>
          <a:prstGeom prst="rect">
            <a:avLst/>
          </a:prstGeom>
          <a:noFill/>
        </p:spPr>
        <p:txBody>
          <a:bodyPr wrap="square" rtlCol="0">
            <a:spAutoFit/>
          </a:bodyPr>
          <a:lstStyle/>
          <a:p>
            <a:pPr>
              <a:lnSpc>
                <a:spcPct val="150000"/>
              </a:lnSpc>
            </a:pPr>
            <a:r>
              <a:rPr lang="en-AU" sz="2800" dirty="0" smtClean="0">
                <a:latin typeface="Comic Sans MS" panose="030F0702030302020204" pitchFamily="66" charset="0"/>
              </a:rPr>
              <a:t>You want to play with your new Lego. Your sister wants you to play dress ups with her. How can you be generous with your time?</a:t>
            </a:r>
            <a:endParaRPr lang="en-AU" sz="2800" dirty="0">
              <a:latin typeface="Comic Sans MS" panose="030F0702030302020204" pitchFamily="66" charset="0"/>
            </a:endParaRPr>
          </a:p>
        </p:txBody>
      </p:sp>
      <p:sp>
        <p:nvSpPr>
          <p:cNvPr id="11" name="Rectangle 10">
            <a:hlinkClick r:id="rId2" action="ppaction://hlinksldjump">
              <a:snd r:embed="rId3" name="explode.wav"/>
            </a:hlinkClick>
          </p:cNvPr>
          <p:cNvSpPr/>
          <p:nvPr/>
        </p:nvSpPr>
        <p:spPr>
          <a:xfrm>
            <a:off x="914401" y="5007430"/>
            <a:ext cx="4542970" cy="1509059"/>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Tell your sister, sorry, and play with your Lego.</a:t>
            </a:r>
            <a:endParaRPr lang="en-AU" sz="2400" dirty="0">
              <a:solidFill>
                <a:schemeClr val="tx1"/>
              </a:solidFill>
              <a:latin typeface="Comic Sans MS" panose="030F0702030302020204" pitchFamily="66" charset="0"/>
            </a:endParaRPr>
          </a:p>
        </p:txBody>
      </p:sp>
      <p:sp>
        <p:nvSpPr>
          <p:cNvPr id="12" name="Rectangle 11">
            <a:hlinkClick r:id="rId4" action="ppaction://hlinksldjump">
              <a:snd r:embed="rId5" name="applause.wav"/>
            </a:hlinkClick>
          </p:cNvPr>
          <p:cNvSpPr/>
          <p:nvPr/>
        </p:nvSpPr>
        <p:spPr>
          <a:xfrm>
            <a:off x="6768354" y="5007430"/>
            <a:ext cx="4526323" cy="150905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sz="2400" dirty="0" smtClean="0">
                <a:solidFill>
                  <a:schemeClr val="tx1"/>
                </a:solidFill>
                <a:latin typeface="Comic Sans MS" panose="030F0702030302020204" pitchFamily="66" charset="0"/>
              </a:rPr>
              <a:t>Play dress ups with your sister for a while, and then play with your Lego.</a:t>
            </a:r>
            <a:endParaRPr lang="en-AU" sz="2400" dirty="0">
              <a:solidFill>
                <a:schemeClr val="tx1"/>
              </a:solidFill>
              <a:latin typeface="Comic Sans MS" panose="030F0702030302020204" pitchFamily="66" charset="0"/>
            </a:endParaRPr>
          </a:p>
        </p:txBody>
      </p:sp>
      <p:pic>
        <p:nvPicPr>
          <p:cNvPr id="6146" name="Picture 2" descr="Dressing up. Four year old girl playing dressing up games Stock ..."/>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492" t="362" r="-525" b="23822"/>
          <a:stretch/>
        </p:blipFill>
        <p:spPr bwMode="auto">
          <a:xfrm>
            <a:off x="8630654" y="1168927"/>
            <a:ext cx="3116437" cy="350071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Tiny particles transformed into Lego-like building blocks"/>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64682" y="2672879"/>
            <a:ext cx="3321957" cy="2180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819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p:cNvSpPr/>
          <p:nvPr/>
        </p:nvSpPr>
        <p:spPr>
          <a:xfrm>
            <a:off x="215153" y="215153"/>
            <a:ext cx="11766176" cy="6454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6" name="Picture 8" descr="smiley-face emotions clip art | smiley-face-clip-art-thumbs-u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676" y="576167"/>
            <a:ext cx="4876800"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64023" y="4235823"/>
            <a:ext cx="9708106" cy="2154436"/>
          </a:xfrm>
          <a:prstGeom prst="rect">
            <a:avLst/>
          </a:prstGeom>
          <a:noFill/>
        </p:spPr>
        <p:txBody>
          <a:bodyPr wrap="none" rtlCol="0">
            <a:spAutoFit/>
          </a:bodyPr>
          <a:lstStyle/>
          <a:p>
            <a:pPr algn="ctr"/>
            <a:r>
              <a:rPr lang="en-AU" sz="8000" b="1" dirty="0" smtClean="0">
                <a:ln>
                  <a:solidFill>
                    <a:sysClr val="windowText" lastClr="000000"/>
                  </a:solidFill>
                </a:ln>
                <a:solidFill>
                  <a:srgbClr val="00B050"/>
                </a:solidFill>
                <a:latin typeface="Comic Sans MS" panose="030F0702030302020204" pitchFamily="66" charset="0"/>
              </a:rPr>
              <a:t>Yes!</a:t>
            </a:r>
          </a:p>
          <a:p>
            <a:pPr algn="ctr"/>
            <a:r>
              <a:rPr lang="en-AU" sz="1400" b="1" dirty="0" smtClean="0">
                <a:ln>
                  <a:solidFill>
                    <a:sysClr val="windowText" lastClr="000000"/>
                  </a:solidFill>
                </a:ln>
                <a:solidFill>
                  <a:srgbClr val="00B050"/>
                </a:solidFill>
                <a:latin typeface="Comic Sans MS" panose="030F0702030302020204" pitchFamily="66" charset="0"/>
              </a:rPr>
              <a:t> </a:t>
            </a:r>
          </a:p>
          <a:p>
            <a:pPr algn="ctr"/>
            <a:r>
              <a:rPr lang="en-AU" sz="4000" b="1" dirty="0" smtClean="0">
                <a:latin typeface="Comic Sans MS" panose="030F0702030302020204" pitchFamily="66" charset="0"/>
              </a:rPr>
              <a:t>That would be a generous thing to do!</a:t>
            </a:r>
            <a:endParaRPr lang="en-AU" sz="4000" b="1" dirty="0">
              <a:latin typeface="Comic Sans MS" panose="030F0702030302020204" pitchFamily="66" charset="0"/>
            </a:endParaRPr>
          </a:p>
        </p:txBody>
      </p:sp>
      <p:pic>
        <p:nvPicPr>
          <p:cNvPr id="6" name="Picture 2" descr="Back clipart arrow, Back arrow Transparent FREE for download on ...">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82822" y="425869"/>
            <a:ext cx="1578613" cy="119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846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527</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 Drike Sanchez</dc:creator>
  <cp:lastModifiedBy>Clara Drike Sanchez</cp:lastModifiedBy>
  <cp:revision>12</cp:revision>
  <dcterms:created xsi:type="dcterms:W3CDTF">2020-04-14T23:28:37Z</dcterms:created>
  <dcterms:modified xsi:type="dcterms:W3CDTF">2020-04-15T04:09:25Z</dcterms:modified>
</cp:coreProperties>
</file>